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8" r:id="rId5"/>
    <p:sldId id="265" r:id="rId6"/>
    <p:sldId id="263" r:id="rId7"/>
    <p:sldId id="266" r:id="rId8"/>
    <p:sldId id="270" r:id="rId9"/>
    <p:sldId id="264" r:id="rId10"/>
    <p:sldId id="259" r:id="rId11"/>
    <p:sldId id="278" r:id="rId12"/>
    <p:sldId id="279" r:id="rId13"/>
    <p:sldId id="280" r:id="rId14"/>
    <p:sldId id="261" r:id="rId15"/>
    <p:sldId id="274" r:id="rId16"/>
    <p:sldId id="283" r:id="rId17"/>
    <p:sldId id="275" r:id="rId18"/>
    <p:sldId id="282" r:id="rId19"/>
    <p:sldId id="284" r:id="rId20"/>
    <p:sldId id="276" r:id="rId21"/>
    <p:sldId id="277" r:id="rId22"/>
    <p:sldId id="273" r:id="rId23"/>
    <p:sldId id="26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182"/>
    <a:srgbClr val="CD7D19"/>
    <a:srgbClr val="A52D1E"/>
    <a:srgbClr val="F59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1CA218-D9EC-22ED-54FE-8BA9CA91A525}" v="10" dt="2021-10-05T05:26:19.072"/>
    <p1510:client id="{B698D453-EA99-4F26-B1D2-F9B8FA88FDD9}" v="2478" dt="2021-10-04T23:43:32.315"/>
    <p1510:client id="{B7DEEDF4-3906-4190-A6D1-0642D7FE42DF}" v="29" dt="2021-10-05T20:39:51.691"/>
    <p1510:client id="{C01A45B5-C06E-96D4-8861-C3935B73C652}" v="3790" dt="2021-10-05T14:34:11.636"/>
    <p1510:client id="{F117421E-9BC1-0060-6B43-743EF7743702}" v="120" dt="2021-10-05T06:41:40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48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2076" y="4479784"/>
            <a:ext cx="10116206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>
                <a:solidFill>
                  <a:srgbClr val="3C4182"/>
                </a:solidFill>
                <a:latin typeface="Tahoma"/>
                <a:ea typeface="Tahoma"/>
                <a:cs typeface="Tahoma"/>
              </a:rPr>
              <a:t>Transforming Classrooms...</a:t>
            </a:r>
            <a:endParaRPr lang="en-US" sz="4400">
              <a:solidFill>
                <a:srgbClr val="3C4182"/>
              </a:solidFill>
              <a:latin typeface="Tahoma"/>
              <a:ea typeface="Tahoma"/>
              <a:cs typeface="Calibri" panose="020F0502020204030204"/>
            </a:endParaRPr>
          </a:p>
          <a:p>
            <a:r>
              <a:rPr lang="en-US" sz="4400">
                <a:solidFill>
                  <a:srgbClr val="3C4182"/>
                </a:solidFill>
                <a:latin typeface="Tahoma"/>
                <a:ea typeface="Tahoma"/>
                <a:cs typeface="Tahoma"/>
              </a:rPr>
              <a:t>Transforming Lives! </a:t>
            </a:r>
            <a:endParaRPr lang="en-US" sz="4400">
              <a:solidFill>
                <a:srgbClr val="3C4182"/>
              </a:solidFill>
              <a:cs typeface="Calibri" panose="020F050202020403020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B04FB3-B9C0-4CF2-B3E8-FA4740DE3928}"/>
              </a:ext>
            </a:extLst>
          </p:cNvPr>
          <p:cNvSpPr>
            <a:spLocks noGrp="1"/>
          </p:cNvSpPr>
          <p:nvPr/>
        </p:nvSpPr>
        <p:spPr>
          <a:xfrm>
            <a:off x="914400" y="1271274"/>
            <a:ext cx="10363200" cy="2956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5400" b="1">
                <a:solidFill>
                  <a:srgbClr val="A52D1E"/>
                </a:solidFill>
                <a:latin typeface="Tahoma"/>
                <a:ea typeface="+mj-lt"/>
                <a:cs typeface="+mj-lt"/>
              </a:rPr>
              <a:t>Flexible Instruction –</a:t>
            </a:r>
            <a:endParaRPr lang="en-US" sz="5400" b="1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5400" b="1">
                <a:solidFill>
                  <a:srgbClr val="A52D1E"/>
                </a:solidFill>
                <a:latin typeface="Tahoma"/>
                <a:ea typeface="+mj-lt"/>
                <a:cs typeface="+mj-lt"/>
              </a:rPr>
              <a:t>Creating New Opportunities for Student Success</a:t>
            </a:r>
            <a:r>
              <a:rPr lang="en-US" sz="5400" b="1">
                <a:latin typeface="Tahoma"/>
                <a:ea typeface="+mj-lt"/>
                <a:cs typeface="+mj-lt"/>
              </a:rPr>
              <a:t> </a:t>
            </a:r>
            <a:endParaRPr lang="en-US" sz="5400" b="1"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8C0B6-B1A4-488E-836C-ED059D109EE8}"/>
              </a:ext>
            </a:extLst>
          </p:cNvPr>
          <p:cNvSpPr txBox="1"/>
          <p:nvPr/>
        </p:nvSpPr>
        <p:spPr>
          <a:xfrm>
            <a:off x="1261640" y="1194122"/>
            <a:ext cx="63795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Utah Pilot </a:t>
            </a:r>
            <a:r>
              <a:rPr lang="en-US" sz="4800" b="1">
                <a:solidFill>
                  <a:srgbClr val="CD7D19"/>
                </a:solidFill>
                <a:latin typeface="Tahoma"/>
                <a:ea typeface="Tahoma"/>
                <a:cs typeface="Tahoma"/>
              </a:rPr>
              <a:t>Statistics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D9EAE-F7B3-4F93-8271-0ABA5935431F}"/>
              </a:ext>
            </a:extLst>
          </p:cNvPr>
          <p:cNvSpPr txBox="1"/>
          <p:nvPr/>
        </p:nvSpPr>
        <p:spPr>
          <a:xfrm>
            <a:off x="6197561" y="2533902"/>
            <a:ext cx="6946605" cy="38779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40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4 programs</a:t>
            </a:r>
            <a:endParaRPr lang="en-US" sz="4000">
              <a:solidFill>
                <a:srgbClr val="3C4182"/>
              </a:solidFill>
              <a:cs typeface="Calibri"/>
            </a:endParaRP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40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6 teachers 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40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96 students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40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Start date: Sept. 1st 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endParaRPr lang="en-US">
              <a:ea typeface="Tahoma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pic>
        <p:nvPicPr>
          <p:cNvPr id="6" name="Graphic 6" descr="Business Growth with solid fill">
            <a:extLst>
              <a:ext uri="{FF2B5EF4-FFF2-40B4-BE49-F238E27FC236}">
                <a16:creationId xmlns:a16="http://schemas.microsoft.com/office/drawing/2014/main" id="{A45AB3C5-D32C-41A1-A3BB-F76C5B17B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5175" y="2095081"/>
            <a:ext cx="4223278" cy="422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79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3697551A-56BA-4CFF-9A94-3D6CCA003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197" y="886639"/>
            <a:ext cx="8578769" cy="5702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B98FB4-BF99-4C1E-9359-550B75A8E435}"/>
              </a:ext>
            </a:extLst>
          </p:cNvPr>
          <p:cNvSpPr txBox="1"/>
          <p:nvPr/>
        </p:nvSpPr>
        <p:spPr>
          <a:xfrm>
            <a:off x="326019" y="2457689"/>
            <a:ext cx="387172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>
                <a:solidFill>
                  <a:srgbClr val="3C4182"/>
                </a:solidFill>
                <a:latin typeface="Tahoma"/>
                <a:ea typeface="Tahoma"/>
                <a:cs typeface="Tahoma"/>
              </a:rPr>
              <a:t>81</a:t>
            </a:r>
            <a:r>
              <a:rPr lang="en-US" sz="32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 of the 96 enrolled students were </a:t>
            </a:r>
            <a:r>
              <a:rPr lang="en-US" sz="3200" b="1">
                <a:solidFill>
                  <a:srgbClr val="3C4182"/>
                </a:solidFill>
                <a:latin typeface="Tahoma"/>
                <a:ea typeface="Tahoma"/>
                <a:cs typeface="Tahoma"/>
              </a:rPr>
              <a:t>active </a:t>
            </a:r>
            <a:r>
              <a:rPr lang="en-US" sz="32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in Burlington in September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6102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B98FB4-BF99-4C1E-9359-550B75A8E435}"/>
              </a:ext>
            </a:extLst>
          </p:cNvPr>
          <p:cNvSpPr txBox="1"/>
          <p:nvPr/>
        </p:nvSpPr>
        <p:spPr>
          <a:xfrm>
            <a:off x="412829" y="2486626"/>
            <a:ext cx="417197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>
                <a:solidFill>
                  <a:srgbClr val="3C4182"/>
                </a:solidFill>
                <a:latin typeface="Tahoma"/>
                <a:ea typeface="Tahoma"/>
                <a:cs typeface="Tahoma"/>
              </a:rPr>
              <a:t>77.0</a:t>
            </a:r>
            <a:r>
              <a:rPr lang="en-US" sz="32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 total </a:t>
            </a:r>
            <a:r>
              <a:rPr lang="en-US" sz="3200" b="1">
                <a:solidFill>
                  <a:srgbClr val="3C4182"/>
                </a:solidFill>
                <a:latin typeface="Tahoma"/>
                <a:ea typeface="Tahoma"/>
                <a:cs typeface="Tahoma"/>
              </a:rPr>
              <a:t>teacher </a:t>
            </a:r>
            <a:r>
              <a:rPr lang="en-US" sz="32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hours in Burlington in September</a:t>
            </a:r>
            <a:endParaRPr lang="en-US">
              <a:cs typeface="Calibri" panose="020F0502020204030204"/>
            </a:endParaRPr>
          </a:p>
        </p:txBody>
      </p:sp>
      <p:pic>
        <p:nvPicPr>
          <p:cNvPr id="5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E9B0F744-A53F-4249-ADAE-AFE1FEA31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7" r="14145" b="-187"/>
          <a:stretch/>
        </p:blipFill>
        <p:spPr>
          <a:xfrm>
            <a:off x="5496046" y="1012793"/>
            <a:ext cx="6014648" cy="5478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04ED7C-7592-413B-9A67-EB0E270A6A32}"/>
              </a:ext>
            </a:extLst>
          </p:cNvPr>
          <p:cNvSpPr txBox="1"/>
          <p:nvPr/>
        </p:nvSpPr>
        <p:spPr>
          <a:xfrm>
            <a:off x="10666068" y="1155537"/>
            <a:ext cx="26853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2E75B5"/>
                </a:solidFill>
                <a:latin typeface="Tahoma"/>
                <a:ea typeface="Tahoma"/>
                <a:cs typeface="Tahoma"/>
              </a:rPr>
              <a:t>Program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5F3375-E358-4813-A2B4-A094348CF717}"/>
              </a:ext>
            </a:extLst>
          </p:cNvPr>
          <p:cNvSpPr txBox="1"/>
          <p:nvPr/>
        </p:nvSpPr>
        <p:spPr>
          <a:xfrm>
            <a:off x="4811207" y="5823991"/>
            <a:ext cx="26853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F59E33"/>
                </a:solidFill>
                <a:latin typeface="Tahoma"/>
                <a:ea typeface="Tahoma"/>
                <a:cs typeface="Tahoma"/>
              </a:rPr>
              <a:t>Program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9F6C80-423A-453C-88AE-D99620FCD6C0}"/>
              </a:ext>
            </a:extLst>
          </p:cNvPr>
          <p:cNvSpPr txBox="1"/>
          <p:nvPr/>
        </p:nvSpPr>
        <p:spPr>
          <a:xfrm>
            <a:off x="4647232" y="1830725"/>
            <a:ext cx="26853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Program 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EBBD2B-17BF-4213-8AF0-E1C439DA4F5F}"/>
              </a:ext>
            </a:extLst>
          </p:cNvPr>
          <p:cNvSpPr txBox="1"/>
          <p:nvPr/>
        </p:nvSpPr>
        <p:spPr>
          <a:xfrm>
            <a:off x="6238750" y="750420"/>
            <a:ext cx="26853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FFC000"/>
                </a:solidFill>
                <a:latin typeface="Tahoma"/>
                <a:ea typeface="Tahoma"/>
                <a:cs typeface="Tahoma"/>
              </a:rPr>
              <a:t>Program 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F14648-7E29-43FE-B4E5-DC3895FA9AFD}"/>
              </a:ext>
            </a:extLst>
          </p:cNvPr>
          <p:cNvCxnSpPr/>
          <p:nvPr/>
        </p:nvCxnSpPr>
        <p:spPr>
          <a:xfrm flipH="1">
            <a:off x="10509812" y="1534610"/>
            <a:ext cx="646253" cy="53050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12F57AC-41B7-4329-84F4-06BB2F95390B}"/>
              </a:ext>
            </a:extLst>
          </p:cNvPr>
          <p:cNvCxnSpPr>
            <a:cxnSpLocks/>
          </p:cNvCxnSpPr>
          <p:nvPr/>
        </p:nvCxnSpPr>
        <p:spPr>
          <a:xfrm>
            <a:off x="6892723" y="1119851"/>
            <a:ext cx="299014" cy="42440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E89C26-075B-4F3B-AB6F-2C4E7854AB10}"/>
              </a:ext>
            </a:extLst>
          </p:cNvPr>
          <p:cNvCxnSpPr>
            <a:cxnSpLocks/>
          </p:cNvCxnSpPr>
          <p:nvPr/>
        </p:nvCxnSpPr>
        <p:spPr>
          <a:xfrm>
            <a:off x="5928167" y="2142280"/>
            <a:ext cx="453342" cy="15433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D4309D-1A6D-4C09-8FD8-8EB6DE6C45AC}"/>
              </a:ext>
            </a:extLst>
          </p:cNvPr>
          <p:cNvCxnSpPr>
            <a:cxnSpLocks/>
          </p:cNvCxnSpPr>
          <p:nvPr/>
        </p:nvCxnSpPr>
        <p:spPr>
          <a:xfrm flipV="1">
            <a:off x="5831711" y="5228864"/>
            <a:ext cx="588381" cy="51121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611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503BC7-1C65-4CAC-A748-E8A4D8C82DC2}"/>
              </a:ext>
            </a:extLst>
          </p:cNvPr>
          <p:cNvSpPr txBox="1"/>
          <p:nvPr/>
        </p:nvSpPr>
        <p:spPr>
          <a:xfrm>
            <a:off x="412829" y="2486626"/>
            <a:ext cx="439813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600"/>
              </a:spcAft>
            </a:pPr>
            <a:r>
              <a:rPr lang="en-US" sz="3200" b="1">
                <a:solidFill>
                  <a:srgbClr val="3C4182"/>
                </a:solidFill>
                <a:latin typeface="Tahoma"/>
                <a:ea typeface="Tahoma"/>
                <a:cs typeface="Tahoma"/>
              </a:rPr>
              <a:t>362.25</a:t>
            </a:r>
            <a:r>
              <a:rPr lang="en-US" sz="32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 total </a:t>
            </a:r>
            <a:r>
              <a:rPr lang="en-US" sz="3200" b="1">
                <a:solidFill>
                  <a:srgbClr val="3C4182"/>
                </a:solidFill>
                <a:latin typeface="Tahoma"/>
                <a:ea typeface="Tahoma"/>
                <a:cs typeface="Tahoma"/>
              </a:rPr>
              <a:t>student </a:t>
            </a:r>
            <a:r>
              <a:rPr lang="en-US" sz="32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hours in Burlington in September</a:t>
            </a:r>
            <a:endParaRPr lang="en-US">
              <a:cs typeface="Calibri" panose="020F0502020204030204"/>
            </a:endParaRPr>
          </a:p>
        </p:txBody>
      </p:sp>
      <p:pic>
        <p:nvPicPr>
          <p:cNvPr id="5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2CB7E296-5080-461A-8258-98114A6A4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5" r="15683" b="-237"/>
          <a:stretch/>
        </p:blipFill>
        <p:spPr>
          <a:xfrm>
            <a:off x="5592502" y="1022439"/>
            <a:ext cx="5792921" cy="5430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63C048-CD6A-4D66-97F3-727F21560989}"/>
              </a:ext>
            </a:extLst>
          </p:cNvPr>
          <p:cNvSpPr txBox="1"/>
          <p:nvPr/>
        </p:nvSpPr>
        <p:spPr>
          <a:xfrm>
            <a:off x="10666068" y="1155537"/>
            <a:ext cx="26853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2E75B5"/>
                </a:solidFill>
                <a:latin typeface="Tahoma"/>
                <a:ea typeface="Tahoma"/>
                <a:cs typeface="Tahoma"/>
              </a:rPr>
              <a:t>Program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FA594-9F83-4534-B9A8-2F35B08C6C6D}"/>
              </a:ext>
            </a:extLst>
          </p:cNvPr>
          <p:cNvSpPr txBox="1"/>
          <p:nvPr/>
        </p:nvSpPr>
        <p:spPr>
          <a:xfrm>
            <a:off x="5218788" y="6231572"/>
            <a:ext cx="26853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F59E33"/>
                </a:solidFill>
                <a:latin typeface="Tahoma"/>
                <a:ea typeface="Tahoma"/>
                <a:cs typeface="Tahoma"/>
              </a:rPr>
              <a:t>Program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FF8F7-1CA1-4C7F-A48C-49D5FABA5B34}"/>
              </a:ext>
            </a:extLst>
          </p:cNvPr>
          <p:cNvSpPr txBox="1"/>
          <p:nvPr/>
        </p:nvSpPr>
        <p:spPr>
          <a:xfrm>
            <a:off x="4301674" y="4355958"/>
            <a:ext cx="26853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Program 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281F02-516D-4A32-855D-C9220B1AD517}"/>
              </a:ext>
            </a:extLst>
          </p:cNvPr>
          <p:cNvSpPr txBox="1"/>
          <p:nvPr/>
        </p:nvSpPr>
        <p:spPr>
          <a:xfrm>
            <a:off x="4900820" y="1636467"/>
            <a:ext cx="26853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FFC000"/>
                </a:solidFill>
                <a:latin typeface="Tahoma"/>
                <a:ea typeface="Tahoma"/>
                <a:cs typeface="Tahoma"/>
              </a:rPr>
              <a:t>Program 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F618A3-E949-47C7-9571-D5BF30DB5E7B}"/>
              </a:ext>
            </a:extLst>
          </p:cNvPr>
          <p:cNvCxnSpPr/>
          <p:nvPr/>
        </p:nvCxnSpPr>
        <p:spPr>
          <a:xfrm flipH="1">
            <a:off x="10509812" y="1534610"/>
            <a:ext cx="646253" cy="53050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355921-76BD-465A-ADC1-6F316B3B822F}"/>
              </a:ext>
            </a:extLst>
          </p:cNvPr>
          <p:cNvCxnSpPr>
            <a:cxnSpLocks/>
          </p:cNvCxnSpPr>
          <p:nvPr/>
        </p:nvCxnSpPr>
        <p:spPr>
          <a:xfrm>
            <a:off x="6148445" y="1890712"/>
            <a:ext cx="387618" cy="24719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FA5840-29D6-4B09-ACA8-5BCF3DB3F023}"/>
              </a:ext>
            </a:extLst>
          </p:cNvPr>
          <p:cNvCxnSpPr>
            <a:cxnSpLocks/>
          </p:cNvCxnSpPr>
          <p:nvPr/>
        </p:nvCxnSpPr>
        <p:spPr>
          <a:xfrm flipV="1">
            <a:off x="5600330" y="4440843"/>
            <a:ext cx="488783" cy="5832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3AEAE2-385B-4E4C-AB06-4F67EFCA535C}"/>
              </a:ext>
            </a:extLst>
          </p:cNvPr>
          <p:cNvCxnSpPr>
            <a:cxnSpLocks/>
          </p:cNvCxnSpPr>
          <p:nvPr/>
        </p:nvCxnSpPr>
        <p:spPr>
          <a:xfrm flipV="1">
            <a:off x="6336758" y="5689608"/>
            <a:ext cx="588381" cy="51121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078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E5E99-65E0-48D8-89C8-FEE0D0368990}"/>
              </a:ext>
            </a:extLst>
          </p:cNvPr>
          <p:cNvSpPr txBox="1"/>
          <p:nvPr/>
        </p:nvSpPr>
        <p:spPr>
          <a:xfrm>
            <a:off x="1154298" y="974479"/>
            <a:ext cx="10516149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8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Teacher Spotlight with </a:t>
            </a:r>
            <a:r>
              <a:rPr lang="en-US" sz="3800" b="1">
                <a:solidFill>
                  <a:srgbClr val="CD7D19"/>
                </a:solidFill>
                <a:latin typeface="Tahoma"/>
                <a:ea typeface="Tahoma"/>
                <a:cs typeface="Tahoma"/>
              </a:rPr>
              <a:t>Angela McCurdy</a:t>
            </a:r>
            <a:r>
              <a:rPr lang="en-US" sz="38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D5E22D-B2B2-4192-BD79-60B5ED2BC5EF}"/>
              </a:ext>
            </a:extLst>
          </p:cNvPr>
          <p:cNvSpPr txBox="1"/>
          <p:nvPr/>
        </p:nvSpPr>
        <p:spPr>
          <a:xfrm>
            <a:off x="5177518" y="1556657"/>
            <a:ext cx="573677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3C4182"/>
                </a:solidFill>
                <a:latin typeface="Tahoma"/>
              </a:rPr>
              <a:t>Ashley Valley</a:t>
            </a:r>
            <a:r>
              <a:rPr lang="en-US" sz="2800" b="1">
                <a:solidFill>
                  <a:srgbClr val="3C4182"/>
                </a:solidFill>
                <a:latin typeface="Tahoma"/>
                <a:ea typeface="Tahoma"/>
                <a:cs typeface="Tahoma"/>
              </a:rPr>
              <a:t> Education Center</a:t>
            </a:r>
            <a:endParaRPr lang="en-US" sz="2800">
              <a:latin typeface="Tahoma"/>
              <a:ea typeface="Tahoma"/>
              <a:cs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26C4D3-EF67-41AB-B722-77B7B1E4D711}"/>
              </a:ext>
            </a:extLst>
          </p:cNvPr>
          <p:cNvSpPr txBox="1"/>
          <p:nvPr/>
        </p:nvSpPr>
        <p:spPr>
          <a:xfrm>
            <a:off x="1415143" y="2231572"/>
            <a:ext cx="9862456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Arial"/>
              </a:rPr>
              <a:t>Multilevel teacher</a:t>
            </a:r>
            <a:endParaRPr lang="en-US" sz="2800">
              <a:solidFill>
                <a:srgbClr val="000000"/>
              </a:solidFill>
              <a:latin typeface="Tahoma"/>
              <a:ea typeface="Tahoma"/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Arial"/>
              </a:rPr>
              <a:t>Rural program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Arial"/>
              </a:rPr>
              <a:t>Face-to-Face Classes</a:t>
            </a:r>
            <a:endParaRPr lang="en-US" sz="2800">
              <a:cs typeface="Calibri"/>
            </a:endParaRPr>
          </a:p>
        </p:txBody>
      </p:sp>
      <p:pic>
        <p:nvPicPr>
          <p:cNvPr id="3" name="Picture 4" descr="A person and person taking a selfie in the desert&#10;&#10;Description automatically generated">
            <a:extLst>
              <a:ext uri="{FF2B5EF4-FFF2-40B4-BE49-F238E27FC236}">
                <a16:creationId xmlns:a16="http://schemas.microsoft.com/office/drawing/2014/main" id="{05B6B053-83FD-4B57-9553-30C9E9608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570" y="4226225"/>
            <a:ext cx="2743200" cy="2057400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83E1555-3B9E-42C0-A240-6C0E0B8EB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518249" y="4226225"/>
            <a:ext cx="2743200" cy="2057400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43C60DE-62C8-48EA-B782-B1023ACAE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493732" y="4224582"/>
            <a:ext cx="2743200" cy="2057400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2851341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4FCDB4-E6E9-43C1-98EC-77774C79BCFA}"/>
              </a:ext>
            </a:extLst>
          </p:cNvPr>
          <p:cNvSpPr txBox="1"/>
          <p:nvPr/>
        </p:nvSpPr>
        <p:spPr>
          <a:xfrm>
            <a:off x="1121641" y="909164"/>
            <a:ext cx="10051783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8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Initial Training for </a:t>
            </a:r>
            <a:r>
              <a:rPr lang="en-US" sz="3800" b="1">
                <a:solidFill>
                  <a:srgbClr val="CD7D19"/>
                </a:solidFill>
                <a:latin typeface="Tahoma"/>
                <a:ea typeface="Tahoma"/>
                <a:cs typeface="Tahoma"/>
              </a:rPr>
              <a:t>Teacher Success</a:t>
            </a:r>
            <a:r>
              <a:rPr lang="en-US" sz="38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05D1E-2CA2-47C2-BCB9-9A84AADE787C}"/>
              </a:ext>
            </a:extLst>
          </p:cNvPr>
          <p:cNvSpPr txBox="1"/>
          <p:nvPr/>
        </p:nvSpPr>
        <p:spPr>
          <a:xfrm>
            <a:off x="1216810" y="1811807"/>
            <a:ext cx="103260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3C4182"/>
                </a:solidFill>
                <a:latin typeface="Tahoma"/>
                <a:ea typeface="+mn-lt"/>
                <a:cs typeface="+mn-lt"/>
              </a:rPr>
              <a:t>Teaching with Burlington English </a:t>
            </a:r>
            <a:endParaRPr lang="en-US" sz="2800" b="1">
              <a:solidFill>
                <a:srgbClr val="3C4182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F9671-9226-45C1-A1C1-2160A6887F9E}"/>
              </a:ext>
            </a:extLst>
          </p:cNvPr>
          <p:cNvSpPr txBox="1"/>
          <p:nvPr/>
        </p:nvSpPr>
        <p:spPr>
          <a:xfrm>
            <a:off x="1260353" y="4390360"/>
            <a:ext cx="103260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3C4182"/>
                </a:solidFill>
                <a:latin typeface="Tahoma"/>
                <a:ea typeface="+mn-lt"/>
                <a:cs typeface="+mn-lt"/>
              </a:rPr>
              <a:t>Getting Students Started with Burlington English</a:t>
            </a:r>
            <a:endParaRPr lang="en-US" sz="2800" b="1">
              <a:solidFill>
                <a:srgbClr val="3C4182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1B305-D610-46E6-B674-C4A03BC7F89E}"/>
              </a:ext>
            </a:extLst>
          </p:cNvPr>
          <p:cNvSpPr txBox="1"/>
          <p:nvPr/>
        </p:nvSpPr>
        <p:spPr>
          <a:xfrm>
            <a:off x="1260884" y="2356458"/>
            <a:ext cx="10326028" cy="1590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Learn how to teach with In-Class lessons </a:t>
            </a:r>
            <a:endParaRPr lang="en-US"/>
          </a:p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Explore navigation and unique features </a:t>
            </a:r>
          </a:p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Discuss engagement strategies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E9B3E-4ACF-4E91-A941-6F8D7697F696}"/>
              </a:ext>
            </a:extLst>
          </p:cNvPr>
          <p:cNvSpPr txBox="1"/>
          <p:nvPr/>
        </p:nvSpPr>
        <p:spPr>
          <a:xfrm>
            <a:off x="1260884" y="4944536"/>
            <a:ext cx="10326028" cy="10567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Explore navigation specific to Student Lessons</a:t>
            </a:r>
            <a:endParaRPr lang="en-US">
              <a:cs typeface="Calibri" panose="020F0502020204030204"/>
            </a:endParaRPr>
          </a:p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Discuss best practices for connecting ICLs to Student Lessons</a:t>
            </a:r>
          </a:p>
        </p:txBody>
      </p:sp>
      <p:pic>
        <p:nvPicPr>
          <p:cNvPr id="10" name="Graphic 10" descr="Classroom with solid fill">
            <a:extLst>
              <a:ext uri="{FF2B5EF4-FFF2-40B4-BE49-F238E27FC236}">
                <a16:creationId xmlns:a16="http://schemas.microsoft.com/office/drawing/2014/main" id="{B62AE0B4-52CF-4777-83BB-6AB9CCB9E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2743" y="1556658"/>
            <a:ext cx="2285999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16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7750AE-7537-468B-9F1E-55B47CEC6EDD}"/>
              </a:ext>
            </a:extLst>
          </p:cNvPr>
          <p:cNvSpPr txBox="1"/>
          <p:nvPr/>
        </p:nvSpPr>
        <p:spPr>
          <a:xfrm>
            <a:off x="1118721" y="946866"/>
            <a:ext cx="10271013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8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Teaching Made Easy with </a:t>
            </a:r>
            <a:r>
              <a:rPr lang="en-US" sz="3800" b="1">
                <a:solidFill>
                  <a:srgbClr val="CD7D19"/>
                </a:solidFill>
                <a:latin typeface="Tahoma"/>
                <a:ea typeface="Tahoma"/>
                <a:cs typeface="Tahoma"/>
              </a:rPr>
              <a:t>Burlington</a:t>
            </a:r>
          </a:p>
          <a:p>
            <a:endParaRPr lang="en-US" sz="3600" b="1">
              <a:solidFill>
                <a:srgbClr val="A52D1E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1958B6-BD8B-46DD-9C4B-49347BC676BF}"/>
              </a:ext>
            </a:extLst>
          </p:cNvPr>
          <p:cNvSpPr txBox="1"/>
          <p:nvPr/>
        </p:nvSpPr>
        <p:spPr>
          <a:xfrm>
            <a:off x="1248107" y="1671653"/>
            <a:ext cx="103260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+mn-lt"/>
                <a:cs typeface="+mn-lt"/>
              </a:rPr>
              <a:t>Take the stress out of prep using: </a:t>
            </a:r>
            <a:endParaRPr lang="en-US" sz="2800">
              <a:solidFill>
                <a:srgbClr val="3C4182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55D49-ABEB-4A7F-B4F3-81A85DC92DA1}"/>
              </a:ext>
            </a:extLst>
          </p:cNvPr>
          <p:cNvSpPr txBox="1"/>
          <p:nvPr/>
        </p:nvSpPr>
        <p:spPr>
          <a:xfrm>
            <a:off x="1903141" y="2253043"/>
            <a:ext cx="4249078" cy="26761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Lesson plans</a:t>
            </a:r>
            <a:endParaRPr lang="en-US"/>
          </a:p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Worksheets</a:t>
            </a:r>
          </a:p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Games</a:t>
            </a:r>
          </a:p>
          <a:p>
            <a:pPr marL="457200" indent="-457200">
              <a:spcAft>
                <a:spcPts val="800"/>
              </a:spcAft>
              <a:buFont typeface="Wingdings"/>
              <a:buChar char="ü"/>
            </a:pPr>
            <a:endParaRPr lang="en-US" sz="2800">
              <a:solidFill>
                <a:srgbClr val="3C4182"/>
              </a:solidFill>
              <a:latin typeface="Tahoma"/>
              <a:ea typeface="Tahoma"/>
              <a:cs typeface="Calibri"/>
            </a:endParaRPr>
          </a:p>
          <a:p>
            <a:pPr marL="457200" indent="-457200">
              <a:spcAft>
                <a:spcPts val="800"/>
              </a:spcAft>
              <a:buFont typeface="Wingdings"/>
              <a:buChar char="ü"/>
            </a:pPr>
            <a:endParaRPr lang="en-US" sz="2800">
              <a:solidFill>
                <a:srgbClr val="3C4182"/>
              </a:solidFill>
              <a:latin typeface="Tahoma"/>
              <a:ea typeface="Tahoma"/>
              <a:cs typeface="Calibri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BEBD804-7A55-4A7D-81A7-DB27DF335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60000">
            <a:off x="9202753" y="2526115"/>
            <a:ext cx="2657475" cy="3678680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84E46EF-110E-4C52-9C9F-5468399AF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8184554" y="1930933"/>
            <a:ext cx="2657475" cy="3680281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8" name="Picture 9" descr="Chart&#10;&#10;Description automatically generated">
            <a:extLst>
              <a:ext uri="{FF2B5EF4-FFF2-40B4-BE49-F238E27FC236}">
                <a16:creationId xmlns:a16="http://schemas.microsoft.com/office/drawing/2014/main" id="{41D67C34-02DC-4EF4-810A-935280228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" y="3980570"/>
            <a:ext cx="5934075" cy="2592561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7AD28BB-3BC4-49EE-B89B-281F5212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480000">
            <a:off x="5531893" y="2548562"/>
            <a:ext cx="2581275" cy="354829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304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7750AE-7537-468B-9F1E-55B47CEC6EDD}"/>
              </a:ext>
            </a:extLst>
          </p:cNvPr>
          <p:cNvSpPr txBox="1"/>
          <p:nvPr/>
        </p:nvSpPr>
        <p:spPr>
          <a:xfrm>
            <a:off x="1118721" y="946866"/>
            <a:ext cx="9302185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8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Plan for Student Success with </a:t>
            </a:r>
            <a:r>
              <a:rPr lang="en-US" sz="3800" b="1">
                <a:solidFill>
                  <a:srgbClr val="CD7D19"/>
                </a:solidFill>
                <a:latin typeface="Tahoma"/>
                <a:ea typeface="Tahoma"/>
                <a:cs typeface="Tahoma"/>
              </a:rPr>
              <a:t>Student Orientations</a:t>
            </a:r>
            <a:endParaRPr lang="en-US" sz="3800">
              <a:solidFill>
                <a:srgbClr val="CD7D19"/>
              </a:solidFill>
              <a:ea typeface="+mn-lt"/>
              <a:cs typeface="+mn-lt"/>
            </a:endParaRPr>
          </a:p>
          <a:p>
            <a:endParaRPr lang="en-US" sz="3600" b="1">
              <a:solidFill>
                <a:srgbClr val="A52D1E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1958B6-BD8B-46DD-9C4B-49347BC676BF}"/>
              </a:ext>
            </a:extLst>
          </p:cNvPr>
          <p:cNvSpPr txBox="1"/>
          <p:nvPr/>
        </p:nvSpPr>
        <p:spPr>
          <a:xfrm>
            <a:off x="1118839" y="2410521"/>
            <a:ext cx="10326028" cy="10567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+mn-lt"/>
                <a:cs typeface="+mn-lt"/>
              </a:rPr>
              <a:t>Virtual orientation</a:t>
            </a:r>
            <a:endParaRPr lang="en-US" sz="2800">
              <a:solidFill>
                <a:srgbClr val="3C4182"/>
              </a:solidFill>
              <a:latin typeface="Calibri" panose="020F0502020204030204"/>
              <a:ea typeface="+mn-lt"/>
              <a:cs typeface="+mn-lt"/>
            </a:endParaRPr>
          </a:p>
          <a:p>
            <a:pPr marL="457200" indent="-4572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+mn-lt"/>
                <a:cs typeface="+mn-lt"/>
              </a:rPr>
              <a:t>Walk students through </a:t>
            </a:r>
            <a:r>
              <a:rPr lang="en-US" sz="2800" b="1">
                <a:solidFill>
                  <a:srgbClr val="3C4182"/>
                </a:solidFill>
                <a:latin typeface="Tahoma"/>
                <a:ea typeface="+mn-lt"/>
                <a:cs typeface="+mn-lt"/>
              </a:rPr>
              <a:t>best practices</a:t>
            </a:r>
            <a:r>
              <a:rPr lang="en-US" sz="2800">
                <a:solidFill>
                  <a:srgbClr val="3C4182"/>
                </a:solidFill>
                <a:latin typeface="Tahoma"/>
                <a:ea typeface="+mn-lt"/>
                <a:cs typeface="+mn-lt"/>
              </a:rPr>
              <a:t> for: </a:t>
            </a:r>
            <a:endParaRPr lang="en-US" sz="2800">
              <a:solidFill>
                <a:srgbClr val="3C4182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55D49-ABEB-4A7F-B4F3-81A85DC92DA1}"/>
              </a:ext>
            </a:extLst>
          </p:cNvPr>
          <p:cNvSpPr txBox="1"/>
          <p:nvPr/>
        </p:nvSpPr>
        <p:spPr>
          <a:xfrm>
            <a:off x="1750741" y="3521229"/>
            <a:ext cx="10326028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+mn-lt"/>
                <a:cs typeface="+mn-lt"/>
              </a:rPr>
              <a:t>Logging in on all devices</a:t>
            </a:r>
            <a:endParaRPr lang="en-US" sz="2800">
              <a:solidFill>
                <a:srgbClr val="3C4182"/>
              </a:solidFill>
              <a:latin typeface="Calibri" panose="020F0502020204030204"/>
              <a:ea typeface="+mn-lt"/>
              <a:cs typeface="+mn-lt"/>
            </a:endParaRPr>
          </a:p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Student Lessons</a:t>
            </a:r>
          </a:p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Activity navigation</a:t>
            </a:r>
          </a:p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Recording </a:t>
            </a:r>
          </a:p>
        </p:txBody>
      </p:sp>
      <p:pic>
        <p:nvPicPr>
          <p:cNvPr id="10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5CE78AF-AA7F-42ED-AAB9-AF02E5BE1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303" y="3514279"/>
            <a:ext cx="4127809" cy="292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46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7750AE-7537-468B-9F1E-55B47CEC6EDD}"/>
              </a:ext>
            </a:extLst>
          </p:cNvPr>
          <p:cNvSpPr txBox="1"/>
          <p:nvPr/>
        </p:nvSpPr>
        <p:spPr>
          <a:xfrm>
            <a:off x="1118721" y="946866"/>
            <a:ext cx="10271013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8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Communicating </a:t>
            </a:r>
            <a:r>
              <a:rPr lang="en-US" sz="3800" b="1">
                <a:solidFill>
                  <a:srgbClr val="CD7D19"/>
                </a:solidFill>
                <a:latin typeface="Tahoma"/>
                <a:ea typeface="Tahoma"/>
                <a:cs typeface="Tahoma"/>
              </a:rPr>
              <a:t>Student Expectations</a:t>
            </a:r>
            <a:endParaRPr lang="en-US" sz="3800">
              <a:solidFill>
                <a:srgbClr val="CD7D19"/>
              </a:solidFill>
              <a:ea typeface="+mn-lt"/>
              <a:cs typeface="+mn-lt"/>
            </a:endParaRPr>
          </a:p>
          <a:p>
            <a:endParaRPr lang="en-US" sz="3600" b="1">
              <a:solidFill>
                <a:srgbClr val="A52D1E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1958B6-BD8B-46DD-9C4B-49347BC676BF}"/>
              </a:ext>
            </a:extLst>
          </p:cNvPr>
          <p:cNvSpPr txBox="1"/>
          <p:nvPr/>
        </p:nvSpPr>
        <p:spPr>
          <a:xfrm>
            <a:off x="1296091" y="1717121"/>
            <a:ext cx="103260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+mn-lt"/>
                <a:cs typeface="+mn-lt"/>
              </a:rPr>
              <a:t>Setting student expectations</a:t>
            </a:r>
            <a:endParaRPr lang="en-US" sz="2800">
              <a:solidFill>
                <a:srgbClr val="3C4182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55D49-ABEB-4A7F-B4F3-81A85DC92DA1}"/>
              </a:ext>
            </a:extLst>
          </p:cNvPr>
          <p:cNvSpPr txBox="1"/>
          <p:nvPr/>
        </p:nvSpPr>
        <p:spPr>
          <a:xfrm>
            <a:off x="1674541" y="2250886"/>
            <a:ext cx="10326028" cy="1590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Hours spent per week</a:t>
            </a:r>
          </a:p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Checking progress</a:t>
            </a:r>
          </a:p>
          <a:p>
            <a:pPr marL="457200" indent="-457200">
              <a:spcAft>
                <a:spcPts val="800"/>
              </a:spcAft>
              <a:buFont typeface="Wingdings"/>
              <a:buChar char="ü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Calibri"/>
              </a:rPr>
              <a:t>Recognition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2EA9086-038F-4B5D-BD33-C45311F18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1" y="2633927"/>
            <a:ext cx="5057954" cy="3588599"/>
          </a:xfrm>
          <a:prstGeom prst="rect">
            <a:avLst/>
          </a:prstGeom>
          <a:ln>
            <a:solidFill>
              <a:srgbClr val="3C4182"/>
            </a:solidFill>
          </a:ln>
        </p:spPr>
      </p:pic>
    </p:spTree>
    <p:extLst>
      <p:ext uri="{BB962C8B-B14F-4D97-AF65-F5344CB8AC3E}">
        <p14:creationId xmlns:p14="http://schemas.microsoft.com/office/powerpoint/2010/main" val="2220293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7750AE-7537-468B-9F1E-55B47CEC6EDD}"/>
              </a:ext>
            </a:extLst>
          </p:cNvPr>
          <p:cNvSpPr txBox="1"/>
          <p:nvPr/>
        </p:nvSpPr>
        <p:spPr>
          <a:xfrm>
            <a:off x="1118721" y="946866"/>
            <a:ext cx="10271013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8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Student </a:t>
            </a:r>
            <a:r>
              <a:rPr lang="en-US" sz="3800" b="1">
                <a:solidFill>
                  <a:srgbClr val="CD7D19"/>
                </a:solidFill>
                <a:latin typeface="Tahoma"/>
                <a:ea typeface="Tahoma"/>
                <a:cs typeface="Tahoma"/>
              </a:rPr>
              <a:t>Sentiments</a:t>
            </a:r>
            <a:endParaRPr lang="en-US" sz="3800">
              <a:solidFill>
                <a:srgbClr val="CD7D19"/>
              </a:solidFill>
              <a:ea typeface="+mn-lt"/>
              <a:cs typeface="+mn-lt"/>
            </a:endParaRPr>
          </a:p>
          <a:p>
            <a:endParaRPr lang="en-US" sz="3600" b="1">
              <a:solidFill>
                <a:srgbClr val="A52D1E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5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5B8358C-2B60-4EF6-ABB4-403192A31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87" r="345" b="14726"/>
          <a:stretch/>
        </p:blipFill>
        <p:spPr>
          <a:xfrm>
            <a:off x="4550228" y="1800686"/>
            <a:ext cx="3527011" cy="3019667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3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47A59AD-315F-4947-81C3-E59A4300F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" b="16767"/>
          <a:stretch/>
        </p:blipFill>
        <p:spPr>
          <a:xfrm rot="-360000">
            <a:off x="1055645" y="2956788"/>
            <a:ext cx="3320142" cy="2985944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DA7F2E-715E-47C3-92C7-CA4AFA80E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" t="53393" r="664" b="8312"/>
          <a:stretch/>
        </p:blipFill>
        <p:spPr>
          <a:xfrm rot="360000">
            <a:off x="8252165" y="3116550"/>
            <a:ext cx="3462899" cy="2877020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9" name="Graphic 9" descr="Comment Like with solid fill">
            <a:extLst>
              <a:ext uri="{FF2B5EF4-FFF2-40B4-BE49-F238E27FC236}">
                <a16:creationId xmlns:a16="http://schemas.microsoft.com/office/drawing/2014/main" id="{D1683430-CBE3-4890-9201-81178CD9A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-720000">
            <a:off x="1556658" y="1741716"/>
            <a:ext cx="1426028" cy="1426028"/>
          </a:xfrm>
          <a:prstGeom prst="rect">
            <a:avLst/>
          </a:prstGeom>
        </p:spPr>
      </p:pic>
      <p:pic>
        <p:nvPicPr>
          <p:cNvPr id="10" name="Graphic 10" descr="Comment Heart with solid fill">
            <a:extLst>
              <a:ext uri="{FF2B5EF4-FFF2-40B4-BE49-F238E27FC236}">
                <a16:creationId xmlns:a16="http://schemas.microsoft.com/office/drawing/2014/main" id="{1179A9AD-8320-49A6-ACF9-15457D762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40000">
            <a:off x="9476226" y="1666244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40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website&#10;&#10;Description automatically generated">
            <a:extLst>
              <a:ext uri="{FF2B5EF4-FFF2-40B4-BE49-F238E27FC236}">
                <a16:creationId xmlns:a16="http://schemas.microsoft.com/office/drawing/2014/main" id="{221C2A6C-8584-474A-8D05-3D10362A5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9" y="1351307"/>
            <a:ext cx="12321249" cy="473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24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24AF3B-493E-49A6-8C76-2BED8B9EA1A5}"/>
              </a:ext>
            </a:extLst>
          </p:cNvPr>
          <p:cNvSpPr txBox="1"/>
          <p:nvPr/>
        </p:nvSpPr>
        <p:spPr>
          <a:xfrm>
            <a:off x="1025912" y="895814"/>
            <a:ext cx="10530468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800" b="1">
                <a:solidFill>
                  <a:srgbClr val="A52D1E"/>
                </a:solidFill>
                <a:latin typeface="Tahoma"/>
                <a:cs typeface="Segoe UI"/>
              </a:rPr>
              <a:t>Continued Support with </a:t>
            </a:r>
            <a:r>
              <a:rPr lang="en-US" sz="3800" b="1">
                <a:solidFill>
                  <a:srgbClr val="CD7D19"/>
                </a:solidFill>
                <a:latin typeface="Tahoma"/>
                <a:cs typeface="Segoe UI"/>
              </a:rPr>
              <a:t>Ongoing Training</a:t>
            </a:r>
            <a:endParaRPr lang="en-US" sz="3800">
              <a:latin typeface="Tahoma"/>
              <a:ea typeface="Tahoma"/>
              <a:cs typeface="Segoe UI"/>
            </a:endParaRPr>
          </a:p>
          <a:p>
            <a:r>
              <a:rPr lang="en-US" sz="3800">
                <a:latin typeface="Tahoma"/>
                <a:cs typeface="Segoe UI"/>
              </a:rPr>
              <a:t>​</a:t>
            </a:r>
            <a:endParaRPr lang="en-US" sz="3800">
              <a:latin typeface="Tahoma"/>
              <a:ea typeface="Tahoma"/>
              <a:cs typeface="Segoe 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E1C7-A6B7-4A19-94E2-EF26DB64422C}"/>
              </a:ext>
            </a:extLst>
          </p:cNvPr>
          <p:cNvSpPr txBox="1"/>
          <p:nvPr/>
        </p:nvSpPr>
        <p:spPr>
          <a:xfrm>
            <a:off x="1388327" y="1605112"/>
            <a:ext cx="907151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Segoe UI"/>
              </a:rPr>
              <a:t>Understanding Student Progress &amp; Reports</a:t>
            </a:r>
            <a:endParaRPr lang="en-US" sz="2800">
              <a:solidFill>
                <a:srgbClr val="3C4182"/>
              </a:solidFill>
              <a:latin typeface="Calibri"/>
              <a:ea typeface="Tahoma"/>
              <a:cs typeface="Calibri"/>
            </a:endParaRP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Segoe UI"/>
              </a:rPr>
              <a:t>Bringing Burlington Core In-Class Lessons to Life! </a:t>
            </a:r>
            <a:endParaRPr lang="en-US" sz="2800">
              <a:solidFill>
                <a:srgbClr val="3C4182"/>
              </a:solidFill>
              <a:latin typeface="Calibri"/>
              <a:ea typeface="Tahoma"/>
              <a:cs typeface="Calibri"/>
            </a:endParaRP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Segoe UI"/>
              </a:rPr>
              <a:t>Creating a </a:t>
            </a:r>
            <a:r>
              <a:rPr lang="en-US" sz="2800" err="1">
                <a:solidFill>
                  <a:srgbClr val="3C4182"/>
                </a:solidFill>
                <a:latin typeface="Tahoma"/>
                <a:ea typeface="Tahoma"/>
                <a:cs typeface="Segoe UI"/>
              </a:rPr>
              <a:t>BurlingtonEnglish</a:t>
            </a: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Segoe UI"/>
              </a:rPr>
              <a:t> Career Blend</a:t>
            </a:r>
            <a:endParaRPr lang="en-US" sz="2800">
              <a:solidFill>
                <a:srgbClr val="3C4182"/>
              </a:solidFill>
              <a:latin typeface="Calibri"/>
              <a:ea typeface="Tahoma"/>
              <a:cs typeface="Calibri"/>
            </a:endParaRP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Segoe UI"/>
              </a:rPr>
              <a:t>And That's Not All! </a:t>
            </a:r>
          </a:p>
        </p:txBody>
      </p:sp>
      <p:pic>
        <p:nvPicPr>
          <p:cNvPr id="7" name="Picture 7" descr="Table&#10;&#10;Description automatically generated">
            <a:extLst>
              <a:ext uri="{FF2B5EF4-FFF2-40B4-BE49-F238E27FC236}">
                <a16:creationId xmlns:a16="http://schemas.microsoft.com/office/drawing/2014/main" id="{285AE0AC-FC9F-4B84-B0C3-C6695327B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60000">
            <a:off x="2554989" y="3830386"/>
            <a:ext cx="4331050" cy="2287238"/>
          </a:xfrm>
          <a:prstGeom prst="rect">
            <a:avLst/>
          </a:prstGeom>
          <a:ln>
            <a:solidFill>
              <a:srgbClr val="3C4182"/>
            </a:solidFill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955A080-47D5-4565-94BD-02D5906864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03" r="93"/>
          <a:stretch/>
        </p:blipFill>
        <p:spPr>
          <a:xfrm rot="360000">
            <a:off x="5351417" y="3542731"/>
            <a:ext cx="4354610" cy="2564317"/>
          </a:xfrm>
          <a:prstGeom prst="rect">
            <a:avLst/>
          </a:prstGeom>
          <a:ln>
            <a:solidFill>
              <a:srgbClr val="3C4182"/>
            </a:solidFill>
          </a:ln>
        </p:spPr>
      </p:pic>
      <p:pic>
        <p:nvPicPr>
          <p:cNvPr id="9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FCD377F-0C2C-4AA4-8B09-E8D05C24D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057" y="4540170"/>
            <a:ext cx="2852057" cy="1489689"/>
          </a:xfrm>
          <a:prstGeom prst="rect">
            <a:avLst/>
          </a:prstGeom>
          <a:ln>
            <a:solidFill>
              <a:srgbClr val="3C4182"/>
            </a:solidFill>
          </a:ln>
        </p:spPr>
      </p:pic>
    </p:spTree>
    <p:extLst>
      <p:ext uri="{BB962C8B-B14F-4D97-AF65-F5344CB8AC3E}">
        <p14:creationId xmlns:p14="http://schemas.microsoft.com/office/powerpoint/2010/main" val="2675834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9A8DB7-0947-47EC-B777-BFA59EF98DBB}"/>
              </a:ext>
            </a:extLst>
          </p:cNvPr>
          <p:cNvSpPr txBox="1"/>
          <p:nvPr/>
        </p:nvSpPr>
        <p:spPr>
          <a:xfrm>
            <a:off x="1184988" y="688850"/>
            <a:ext cx="11338572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8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Unmatched Customer Support </a:t>
            </a:r>
            <a:endParaRPr lang="en-US" sz="2800">
              <a:solidFill>
                <a:srgbClr val="000000"/>
              </a:solidFill>
              <a:latin typeface="Calibri" panose="020F0502020204030204"/>
              <a:ea typeface="Tahoma"/>
              <a:cs typeface="Calibri" panose="020F0502020204030204"/>
            </a:endParaRPr>
          </a:p>
          <a:p>
            <a:r>
              <a:rPr lang="en-US" sz="3800" b="1">
                <a:solidFill>
                  <a:srgbClr val="CD7D19"/>
                </a:solidFill>
                <a:latin typeface="Tahoma"/>
                <a:ea typeface="Tahoma"/>
                <a:cs typeface="Tahoma"/>
              </a:rPr>
              <a:t>at your Fingertips!</a:t>
            </a:r>
            <a:r>
              <a:rPr lang="en-US" sz="2800" b="1">
                <a:solidFill>
                  <a:srgbClr val="CD7D19"/>
                </a:solidFill>
                <a:latin typeface="Tahoma"/>
                <a:ea typeface="Tahoma"/>
                <a:cs typeface="Tahoma"/>
              </a:rPr>
              <a:t> </a:t>
            </a:r>
            <a:endParaRPr lang="en-US" sz="28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32323A-E764-4237-BF72-20508799B61C}"/>
              </a:ext>
            </a:extLst>
          </p:cNvPr>
          <p:cNvSpPr txBox="1"/>
          <p:nvPr/>
        </p:nvSpPr>
        <p:spPr>
          <a:xfrm>
            <a:off x="3546451" y="2340442"/>
            <a:ext cx="524293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3C4182"/>
                </a:solidFill>
                <a:latin typeface="Tahoma"/>
                <a:cs typeface="Arial"/>
              </a:rPr>
              <a:t>Learn at your own pace – start, stop, and resume a course as your schedule allows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3C4182"/>
                </a:solidFill>
                <a:latin typeface="Tahoma"/>
                <a:cs typeface="Arial"/>
              </a:rPr>
              <a:t>Review any part of a course at any time</a:t>
            </a:r>
            <a:endParaRPr lang="en-US">
              <a:solidFill>
                <a:srgbClr val="3C4182"/>
              </a:solidFill>
              <a:latin typeface="Tahoma"/>
              <a:ea typeface="Tahoma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3C4182"/>
                </a:solidFill>
                <a:latin typeface="Tahoma"/>
                <a:cs typeface="Arial"/>
              </a:rPr>
              <a:t>Access courses from any device</a:t>
            </a:r>
            <a:endParaRPr lang="en-US">
              <a:solidFill>
                <a:srgbClr val="3C4182"/>
              </a:solidFill>
              <a:latin typeface="Tahoma"/>
              <a:ea typeface="Tahom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2B1D25-27E7-4C8B-AFC7-118B1A4C9EEC}"/>
              </a:ext>
            </a:extLst>
          </p:cNvPr>
          <p:cNvSpPr txBox="1"/>
          <p:nvPr/>
        </p:nvSpPr>
        <p:spPr>
          <a:xfrm>
            <a:off x="3559850" y="3839589"/>
            <a:ext cx="638593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3C4182"/>
                </a:solidFill>
                <a:latin typeface="Tahoma"/>
                <a:cs typeface="Arial"/>
              </a:rPr>
              <a:t>Attend live topic-specific trainings​</a:t>
            </a:r>
            <a:endParaRPr lang="en-US">
              <a:solidFill>
                <a:srgbClr val="3C4182"/>
              </a:solidFill>
              <a:latin typeface="Tahoma"/>
              <a:ea typeface="Tahoma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3C4182"/>
                </a:solidFill>
                <a:latin typeface="Tahoma"/>
                <a:cs typeface="Arial"/>
              </a:rPr>
              <a:t>Join a training when convenient for you </a:t>
            </a:r>
            <a:endParaRPr lang="en-US">
              <a:solidFill>
                <a:srgbClr val="3C4182"/>
              </a:solidFill>
              <a:latin typeface="Tahoma"/>
              <a:ea typeface="Tahoma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3C4182"/>
                </a:solidFill>
                <a:latin typeface="Tahoma"/>
                <a:cs typeface="Arial"/>
              </a:rPr>
              <a:t>Interact remotely with Burlington representatives</a:t>
            </a:r>
            <a:endParaRPr lang="en-US">
              <a:solidFill>
                <a:srgbClr val="3C4182"/>
              </a:solidFill>
              <a:latin typeface="Tahoma"/>
              <a:ea typeface="Tahoma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3C4182"/>
                </a:solidFill>
                <a:latin typeface="Tahoma"/>
                <a:cs typeface="Arial"/>
              </a:rPr>
              <a:t>Collaborate with adult educators across the nation​</a:t>
            </a:r>
            <a:endParaRPr lang="en-US">
              <a:solidFill>
                <a:srgbClr val="3C4182"/>
              </a:solidFill>
              <a:latin typeface="Tahoma"/>
              <a:ea typeface="Tahoma"/>
              <a:cs typeface="Arial"/>
            </a:endParaRPr>
          </a:p>
        </p:txBody>
      </p:sp>
      <p:pic>
        <p:nvPicPr>
          <p:cNvPr id="19" name="Picture 18" descr="Shape, rectangle&#10;&#10;Description automatically generated">
            <a:extLst>
              <a:ext uri="{FF2B5EF4-FFF2-40B4-BE49-F238E27FC236}">
                <a16:creationId xmlns:a16="http://schemas.microsoft.com/office/drawing/2014/main" id="{3D784028-C5D5-48F7-910A-7A026DE9F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65" y="5044367"/>
            <a:ext cx="6662377" cy="1347105"/>
          </a:xfrm>
          <a:prstGeom prst="rect">
            <a:avLst/>
          </a:prstGeom>
        </p:spPr>
      </p:pic>
      <p:pic>
        <p:nvPicPr>
          <p:cNvPr id="20" name="Picture 19" descr="Shape, rectangle&#10;&#10;Description automatically generated">
            <a:extLst>
              <a:ext uri="{FF2B5EF4-FFF2-40B4-BE49-F238E27FC236}">
                <a16:creationId xmlns:a16="http://schemas.microsoft.com/office/drawing/2014/main" id="{34518252-5934-4DD5-A974-4FEC6A035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65" y="1952995"/>
            <a:ext cx="6662377" cy="1347105"/>
          </a:xfrm>
          <a:prstGeom prst="rect">
            <a:avLst/>
          </a:prstGeom>
        </p:spPr>
      </p:pic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id="{5B5DB1CC-6CA0-48F6-A7AE-1D8293376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65" y="3498681"/>
            <a:ext cx="6662377" cy="1347105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1683AF04-0A46-479E-9127-FE675997277E}"/>
              </a:ext>
            </a:extLst>
          </p:cNvPr>
          <p:cNvSpPr txBox="1"/>
          <p:nvPr/>
        </p:nvSpPr>
        <p:spPr>
          <a:xfrm>
            <a:off x="3546907" y="1986277"/>
            <a:ext cx="235051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CD7D19"/>
                </a:solidFill>
                <a:latin typeface="Trebuchet MS"/>
                <a:ea typeface="Tahoma"/>
                <a:cs typeface="Tahoma"/>
              </a:rPr>
              <a:t>On-Demand Training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FEF83899-8362-4A9C-BCBE-7B87BB87C6A1}"/>
              </a:ext>
            </a:extLst>
          </p:cNvPr>
          <p:cNvSpPr txBox="1"/>
          <p:nvPr/>
        </p:nvSpPr>
        <p:spPr>
          <a:xfrm>
            <a:off x="3546907" y="3544318"/>
            <a:ext cx="183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CD7D19"/>
                </a:solidFill>
                <a:latin typeface="Trebuchet MS" panose="020B0603020202020204" pitchFamily="34" charset="0"/>
              </a:rPr>
              <a:t>Virtual Training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C9F4D1DA-3AB9-4971-AF11-FAB259DE60F4}"/>
              </a:ext>
            </a:extLst>
          </p:cNvPr>
          <p:cNvSpPr txBox="1"/>
          <p:nvPr/>
        </p:nvSpPr>
        <p:spPr>
          <a:xfrm>
            <a:off x="3557741" y="5103767"/>
            <a:ext cx="352070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CD7D19"/>
                </a:solidFill>
                <a:latin typeface="Trebuchet MS"/>
              </a:rPr>
              <a:t>One-on-One Support &amp; Training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D0A0E2-FC23-4164-B093-A5DC49A55332}"/>
              </a:ext>
            </a:extLst>
          </p:cNvPr>
          <p:cNvSpPr txBox="1"/>
          <p:nvPr/>
        </p:nvSpPr>
        <p:spPr>
          <a:xfrm>
            <a:off x="3481836" y="5464944"/>
            <a:ext cx="757539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C4182"/>
                </a:solidFill>
                <a:latin typeface="Tahoma"/>
                <a:cs typeface="Arial"/>
              </a:rPr>
              <a:t>Strategize with your </a:t>
            </a:r>
            <a:r>
              <a:rPr lang="en-US" b="1" err="1">
                <a:solidFill>
                  <a:srgbClr val="3C4182"/>
                </a:solidFill>
                <a:latin typeface="Tahoma"/>
                <a:cs typeface="Arial"/>
              </a:rPr>
              <a:t>BurlingtonEnglish</a:t>
            </a:r>
            <a:r>
              <a:rPr lang="en-US">
                <a:solidFill>
                  <a:srgbClr val="3C4182"/>
                </a:solidFill>
                <a:latin typeface="Tahoma"/>
                <a:cs typeface="Arial"/>
              </a:rPr>
              <a:t> representative to:​</a:t>
            </a:r>
            <a:endParaRPr lang="en-US">
              <a:solidFill>
                <a:srgbClr val="3C4182"/>
              </a:solidFill>
              <a:latin typeface="Tahoma"/>
              <a:ea typeface="Tahoma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3C4182"/>
                </a:solidFill>
                <a:latin typeface="Tahoma"/>
                <a:cs typeface="Arial"/>
              </a:rPr>
              <a:t>Customize an implementation plan for your program​</a:t>
            </a:r>
            <a:endParaRPr lang="en-US">
              <a:solidFill>
                <a:srgbClr val="3C4182"/>
              </a:solidFill>
              <a:latin typeface="Tahoma"/>
              <a:ea typeface="Tahoma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3C4182"/>
                </a:solidFill>
                <a:latin typeface="Tahoma"/>
                <a:ea typeface="Tahoma"/>
                <a:cs typeface="Arial"/>
              </a:rPr>
              <a:t>Choose the most appropriate course material for your students​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3C4182"/>
                </a:solidFill>
                <a:latin typeface="Tahoma"/>
                <a:cs typeface="Arial"/>
              </a:rPr>
              <a:t>Explore ways to maximize student usage and promote learning gains​</a:t>
            </a:r>
            <a:endParaRPr lang="en-US">
              <a:solidFill>
                <a:srgbClr val="3C4182"/>
              </a:solidFill>
              <a:latin typeface="Tahoma"/>
              <a:ea typeface="Tahoma"/>
              <a:cs typeface="Arial"/>
            </a:endParaRPr>
          </a:p>
        </p:txBody>
      </p:sp>
      <p:pic>
        <p:nvPicPr>
          <p:cNvPr id="40" name="Picture 40" descr="A picture containing logo&#10;&#10;Description automatically generated">
            <a:extLst>
              <a:ext uri="{FF2B5EF4-FFF2-40B4-BE49-F238E27FC236}">
                <a16:creationId xmlns:a16="http://schemas.microsoft.com/office/drawing/2014/main" id="{3DAB6AB0-853F-44E6-B1A9-7796E2CDA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582" y="4985094"/>
            <a:ext cx="2611708" cy="561975"/>
          </a:xfrm>
          <a:prstGeom prst="rect">
            <a:avLst/>
          </a:prstGeom>
        </p:spPr>
      </p:pic>
      <p:pic>
        <p:nvPicPr>
          <p:cNvPr id="41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B1B6A2-DF4B-4862-A1D1-CDEB41137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9522" y="1811509"/>
            <a:ext cx="130492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76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940A3511-5675-4538-9B86-3C94EA9A1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679" y="661707"/>
            <a:ext cx="7884288" cy="60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3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93B6793E-A37E-482E-B0FB-6772D51E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489" y="655043"/>
            <a:ext cx="7701022" cy="603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46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website&#10;&#10;Description automatically generated">
            <a:extLst>
              <a:ext uri="{FF2B5EF4-FFF2-40B4-BE49-F238E27FC236}">
                <a16:creationId xmlns:a16="http://schemas.microsoft.com/office/drawing/2014/main" id="{221C2A6C-8584-474A-8D05-3D10362A5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9" y="1351307"/>
            <a:ext cx="12321249" cy="473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5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urlington Core Testimonial Video">
            <a:hlinkClick r:id="" action="ppaction://media"/>
            <a:extLst>
              <a:ext uri="{FF2B5EF4-FFF2-40B4-BE49-F238E27FC236}">
                <a16:creationId xmlns:a16="http://schemas.microsoft.com/office/drawing/2014/main" id="{6B67DA8B-0421-4D77-B98A-EF1B2FB0B5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9043" y="1108363"/>
            <a:ext cx="9653913" cy="509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1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1F944B-E79F-4A66-ADEC-E786B4086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7" t="24769" r="52270" b="3663"/>
          <a:stretch/>
        </p:blipFill>
        <p:spPr>
          <a:xfrm>
            <a:off x="2962800" y="1529915"/>
            <a:ext cx="2754520" cy="4908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5D9DEC-C23F-4FDC-950E-AF6179FB1257}"/>
              </a:ext>
            </a:extLst>
          </p:cNvPr>
          <p:cNvSpPr txBox="1"/>
          <p:nvPr/>
        </p:nvSpPr>
        <p:spPr>
          <a:xfrm>
            <a:off x="947201" y="753460"/>
            <a:ext cx="1169289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Flexible Instruction with</a:t>
            </a:r>
            <a:r>
              <a:rPr lang="en-US" sz="3600" b="1">
                <a:solidFill>
                  <a:srgbClr val="CD7D19"/>
                </a:solidFill>
                <a:latin typeface="Tahoma"/>
                <a:ea typeface="Tahoma"/>
                <a:cs typeface="Tahoma"/>
              </a:rPr>
              <a:t> Blended Curriculum</a:t>
            </a:r>
          </a:p>
        </p:txBody>
      </p:sp>
      <p:pic>
        <p:nvPicPr>
          <p:cNvPr id="4" name="Picture 3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5CEBCFD0-152B-418B-A4A7-138BA7B91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6" t="24542" r="10852" b="3846"/>
          <a:stretch/>
        </p:blipFill>
        <p:spPr>
          <a:xfrm>
            <a:off x="6781174" y="1529914"/>
            <a:ext cx="2750817" cy="4911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B500807-DAB1-4ED3-A093-37053BC7363F}"/>
              </a:ext>
            </a:extLst>
          </p:cNvPr>
          <p:cNvSpPr/>
          <p:nvPr/>
        </p:nvSpPr>
        <p:spPr>
          <a:xfrm>
            <a:off x="7574186" y="5368687"/>
            <a:ext cx="1741336" cy="542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Use your Phone or Tablet! </a:t>
            </a:r>
            <a:r>
              <a:rPr lang="en-US" sz="1400">
                <a:sym typeface="Wingdings" panose="05000000000000000000" pitchFamily="2" charset="2"/>
              </a:rPr>
              <a:t></a:t>
            </a:r>
            <a:endParaRPr lang="en-US" sz="14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626D71-E8C8-4D95-AE8D-4BF82F3D89AB}"/>
              </a:ext>
            </a:extLst>
          </p:cNvPr>
          <p:cNvSpPr/>
          <p:nvPr/>
        </p:nvSpPr>
        <p:spPr>
          <a:xfrm>
            <a:off x="7009645" y="5958911"/>
            <a:ext cx="421419" cy="2464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9D9D9D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2A0302-229A-4242-96B1-55F413841073}"/>
              </a:ext>
            </a:extLst>
          </p:cNvPr>
          <p:cNvSpPr txBox="1"/>
          <p:nvPr/>
        </p:nvSpPr>
        <p:spPr>
          <a:xfrm>
            <a:off x="5682715" y="3407824"/>
            <a:ext cx="984738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>
                <a:solidFill>
                  <a:srgbClr val="3C4182"/>
                </a:solidFill>
                <a:latin typeface="Tahoma"/>
                <a:ea typeface="Tahoma"/>
                <a:cs typeface="Tahoma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437679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2DCF46-72AE-44DB-A3B7-F52FEC0D6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45" r="536" b="855"/>
          <a:stretch/>
        </p:blipFill>
        <p:spPr>
          <a:xfrm>
            <a:off x="7290122" y="2253960"/>
            <a:ext cx="3575735" cy="3877274"/>
          </a:xfrm>
          <a:prstGeom prst="rect">
            <a:avLst/>
          </a:pr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3207E62-93A0-474A-9C3B-97BE9B709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80" r="351" b="296"/>
          <a:stretch/>
        </p:blipFill>
        <p:spPr>
          <a:xfrm>
            <a:off x="2197261" y="2254329"/>
            <a:ext cx="3582388" cy="3883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EBEFB-0D92-4AA1-AF85-B51B8E70D8C0}"/>
              </a:ext>
            </a:extLst>
          </p:cNvPr>
          <p:cNvSpPr txBox="1"/>
          <p:nvPr/>
        </p:nvSpPr>
        <p:spPr>
          <a:xfrm>
            <a:off x="1165184" y="1039793"/>
            <a:ext cx="48555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For the </a:t>
            </a:r>
            <a:r>
              <a:rPr lang="en-US" sz="3600" b="1">
                <a:solidFill>
                  <a:srgbClr val="CD7D19"/>
                </a:solidFill>
                <a:latin typeface="Tahoma"/>
                <a:ea typeface="Tahoma"/>
                <a:cs typeface="Tahoma"/>
              </a:rPr>
              <a:t>Teacher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3E38E1-0FBA-4430-9AA3-7364EFBC4F80}"/>
              </a:ext>
            </a:extLst>
          </p:cNvPr>
          <p:cNvSpPr txBox="1"/>
          <p:nvPr/>
        </p:nvSpPr>
        <p:spPr>
          <a:xfrm>
            <a:off x="5959031" y="3682678"/>
            <a:ext cx="115168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>
                <a:solidFill>
                  <a:srgbClr val="3C4182"/>
                </a:solidFill>
                <a:latin typeface="Tahoma"/>
                <a:ea typeface="Tahoma"/>
                <a:cs typeface="Tahoma"/>
              </a:rPr>
              <a:t>=</a:t>
            </a:r>
            <a:endParaRPr lang="en-US">
              <a:solidFill>
                <a:srgbClr val="3C4182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66A18-DF20-4069-BFC0-BD49A0A34F6B}"/>
              </a:ext>
            </a:extLst>
          </p:cNvPr>
          <p:cNvSpPr txBox="1"/>
          <p:nvPr/>
        </p:nvSpPr>
        <p:spPr>
          <a:xfrm>
            <a:off x="2197260" y="1801793"/>
            <a:ext cx="3534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3C4182"/>
                </a:solidFill>
                <a:latin typeface="Tahoma"/>
                <a:ea typeface="Tahoma"/>
                <a:cs typeface="Tahoma"/>
              </a:rPr>
              <a:t>Traditional Components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6E0FEE-327D-4B5E-B86C-F36C89DEF8BE}"/>
              </a:ext>
            </a:extLst>
          </p:cNvPr>
          <p:cNvSpPr txBox="1"/>
          <p:nvPr/>
        </p:nvSpPr>
        <p:spPr>
          <a:xfrm>
            <a:off x="7174373" y="1801792"/>
            <a:ext cx="40935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3C4182"/>
                </a:solidFill>
                <a:latin typeface="Tahoma"/>
                <a:ea typeface="Tahoma"/>
                <a:cs typeface="Tahoma"/>
              </a:rPr>
              <a:t>Burlington Core Components</a:t>
            </a:r>
          </a:p>
        </p:txBody>
      </p:sp>
    </p:spTree>
    <p:extLst>
      <p:ext uri="{BB962C8B-B14F-4D97-AF65-F5344CB8AC3E}">
        <p14:creationId xmlns:p14="http://schemas.microsoft.com/office/powerpoint/2010/main" val="155017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2C3D13D-CF6D-48E3-B215-BF79400AD0D9}"/>
              </a:ext>
            </a:extLst>
          </p:cNvPr>
          <p:cNvSpPr txBox="1"/>
          <p:nvPr/>
        </p:nvSpPr>
        <p:spPr>
          <a:xfrm>
            <a:off x="1165184" y="1251995"/>
            <a:ext cx="48555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For the </a:t>
            </a:r>
            <a:r>
              <a:rPr lang="en-US" sz="3600" b="1">
                <a:solidFill>
                  <a:srgbClr val="CD7D19"/>
                </a:solidFill>
                <a:latin typeface="Tahoma"/>
                <a:ea typeface="Tahoma"/>
                <a:cs typeface="Tahoma"/>
              </a:rPr>
              <a:t>Student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77D140-B5CD-4809-9AC4-D93EDBC26B94}"/>
              </a:ext>
            </a:extLst>
          </p:cNvPr>
          <p:cNvSpPr txBox="1"/>
          <p:nvPr/>
        </p:nvSpPr>
        <p:spPr>
          <a:xfrm>
            <a:off x="5959031" y="3894880"/>
            <a:ext cx="115168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>
                <a:solidFill>
                  <a:srgbClr val="3C4182"/>
                </a:solidFill>
                <a:latin typeface="Tahoma"/>
                <a:ea typeface="Tahoma"/>
                <a:cs typeface="Tahoma"/>
              </a:rPr>
              <a:t>=</a:t>
            </a:r>
            <a:endParaRPr lang="en-US">
              <a:solidFill>
                <a:srgbClr val="3C4182"/>
              </a:solidFill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CD1871-7BAE-4584-92EC-E949B5C170AA}"/>
              </a:ext>
            </a:extLst>
          </p:cNvPr>
          <p:cNvSpPr txBox="1"/>
          <p:nvPr/>
        </p:nvSpPr>
        <p:spPr>
          <a:xfrm>
            <a:off x="2197260" y="2013995"/>
            <a:ext cx="3534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3C4182"/>
                </a:solidFill>
                <a:latin typeface="Tahoma"/>
                <a:ea typeface="Tahoma"/>
                <a:cs typeface="Tahoma"/>
              </a:rPr>
              <a:t>Traditional Components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3FCA76-7920-49E0-A929-D2638D7345A0}"/>
              </a:ext>
            </a:extLst>
          </p:cNvPr>
          <p:cNvSpPr txBox="1"/>
          <p:nvPr/>
        </p:nvSpPr>
        <p:spPr>
          <a:xfrm>
            <a:off x="7174373" y="2013994"/>
            <a:ext cx="40935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3C4182"/>
                </a:solidFill>
                <a:latin typeface="Tahoma"/>
                <a:ea typeface="Tahoma"/>
                <a:cs typeface="Tahoma"/>
              </a:rPr>
              <a:t>Burlington Core Components</a:t>
            </a:r>
          </a:p>
        </p:txBody>
      </p:sp>
      <p:pic>
        <p:nvPicPr>
          <p:cNvPr id="20" name="Picture 20" descr="Diagram&#10;&#10;Description automatically generated">
            <a:extLst>
              <a:ext uri="{FF2B5EF4-FFF2-40B4-BE49-F238E27FC236}">
                <a16:creationId xmlns:a16="http://schemas.microsoft.com/office/drawing/2014/main" id="{8B3A1F49-321B-437D-856A-3B45F24D8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02" r="-324" b="334"/>
          <a:stretch/>
        </p:blipFill>
        <p:spPr>
          <a:xfrm>
            <a:off x="2199168" y="2467389"/>
            <a:ext cx="3567243" cy="3018077"/>
          </a:xfrm>
          <a:prstGeom prst="rect">
            <a:avLst/>
          </a:prstGeom>
        </p:spPr>
      </p:pic>
      <p:pic>
        <p:nvPicPr>
          <p:cNvPr id="21" name="Picture 2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E4F32D8-FF8D-475E-947E-C8587800B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38" r="499" b="521"/>
          <a:stretch/>
        </p:blipFill>
        <p:spPr>
          <a:xfrm>
            <a:off x="7302795" y="2498040"/>
            <a:ext cx="3537990" cy="30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8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Timeline&#10;&#10;Description automatically generated">
            <a:extLst>
              <a:ext uri="{FF2B5EF4-FFF2-40B4-BE49-F238E27FC236}">
                <a16:creationId xmlns:a16="http://schemas.microsoft.com/office/drawing/2014/main" id="{AD575161-FE71-4D0F-8EC9-48DE35B7D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" r="2588" b="16462"/>
          <a:stretch/>
        </p:blipFill>
        <p:spPr>
          <a:xfrm>
            <a:off x="1289118" y="730679"/>
            <a:ext cx="9937335" cy="585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80ED69F-4315-462E-B73C-A17484735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00000">
            <a:off x="7991132" y="354003"/>
            <a:ext cx="4064308" cy="2827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42B37-54B8-4F25-84C5-3A108654D1B6}"/>
              </a:ext>
            </a:extLst>
          </p:cNvPr>
          <p:cNvSpPr txBox="1"/>
          <p:nvPr/>
        </p:nvSpPr>
        <p:spPr>
          <a:xfrm>
            <a:off x="847665" y="846491"/>
            <a:ext cx="702305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Content for </a:t>
            </a:r>
            <a:r>
              <a:rPr lang="en-US" sz="4400" b="1">
                <a:solidFill>
                  <a:srgbClr val="CD7D19"/>
                </a:solidFill>
                <a:latin typeface="Tahoma"/>
                <a:ea typeface="Tahoma"/>
                <a:cs typeface="Tahoma"/>
              </a:rPr>
              <a:t>every need!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DF166F-82B5-47D8-A4DD-D907AAAFC3E1}"/>
              </a:ext>
            </a:extLst>
          </p:cNvPr>
          <p:cNvSpPr txBox="1"/>
          <p:nvPr/>
        </p:nvSpPr>
        <p:spPr>
          <a:xfrm>
            <a:off x="1328593" y="1605142"/>
            <a:ext cx="8094133" cy="4791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Tahoma"/>
              </a:rPr>
              <a:t>Burlington Core</a:t>
            </a:r>
            <a:endParaRPr lang="en-US" dirty="0">
              <a:solidFill>
                <a:srgbClr val="3C4182"/>
              </a:solidFill>
              <a:cs typeface="Calibri"/>
            </a:endParaRPr>
          </a:p>
          <a:p>
            <a:pPr marL="571500" indent="-5715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Tahoma"/>
              </a:rPr>
              <a:t>English in America</a:t>
            </a:r>
            <a:endParaRPr lang="en-US" sz="2800" dirty="0">
              <a:solidFill>
                <a:srgbClr val="3C4182"/>
              </a:solidFill>
              <a:latin typeface="Tahoma"/>
              <a:ea typeface="Tahoma"/>
              <a:cs typeface="Tahoma"/>
            </a:endParaRPr>
          </a:p>
          <a:p>
            <a:pPr marL="571500" indent="-5715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Tahoma"/>
              </a:rPr>
              <a:t>Career Explorations and Soft Skills</a:t>
            </a:r>
            <a:endParaRPr lang="en-US" sz="2800" dirty="0">
              <a:solidFill>
                <a:srgbClr val="3C4182"/>
              </a:solidFill>
              <a:latin typeface="Tahoma"/>
              <a:ea typeface="Tahoma"/>
              <a:cs typeface="Tahoma"/>
            </a:endParaRPr>
          </a:p>
          <a:p>
            <a:pPr marL="571500" indent="-5715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Tahoma"/>
              </a:rPr>
              <a:t>Digital Readers</a:t>
            </a:r>
            <a:endParaRPr lang="en-US" sz="2800" dirty="0">
              <a:solidFill>
                <a:srgbClr val="3C4182"/>
              </a:solidFill>
              <a:latin typeface="Tahoma"/>
              <a:ea typeface="Tahoma"/>
              <a:cs typeface="Tahoma"/>
            </a:endParaRPr>
          </a:p>
          <a:p>
            <a:pPr marL="571500" indent="-5715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Tahoma"/>
              </a:rPr>
              <a:t>Prepare for CASAS</a:t>
            </a:r>
            <a:endParaRPr lang="en-US" sz="2800" dirty="0">
              <a:solidFill>
                <a:srgbClr val="3C4182"/>
              </a:solidFill>
              <a:latin typeface="Tahoma"/>
              <a:ea typeface="Tahoma"/>
              <a:cs typeface="Tahoma"/>
            </a:endParaRPr>
          </a:p>
          <a:p>
            <a:pPr marL="571500" indent="-5715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Tahoma"/>
              </a:rPr>
              <a:t>English for Specific Careers</a:t>
            </a:r>
            <a:endParaRPr lang="en-US" sz="2800" dirty="0">
              <a:solidFill>
                <a:srgbClr val="3C4182"/>
              </a:solidFill>
              <a:latin typeface="Tahoma"/>
              <a:ea typeface="Tahoma"/>
              <a:cs typeface="Tahoma"/>
            </a:endParaRPr>
          </a:p>
          <a:p>
            <a:pPr marL="571500" indent="-571500">
              <a:spcAft>
                <a:spcPts val="800"/>
              </a:spcAft>
              <a:buFont typeface="Arial"/>
              <a:buChar char="•"/>
            </a:pPr>
            <a:r>
              <a:rPr lang="en-US" sz="2800">
                <a:solidFill>
                  <a:srgbClr val="3C4182"/>
                </a:solidFill>
                <a:latin typeface="Tahoma"/>
                <a:ea typeface="Tahoma"/>
                <a:cs typeface="Tahoma"/>
              </a:rPr>
              <a:t>Using Your Computer</a:t>
            </a:r>
            <a:endParaRPr lang="en-US" sz="2800" dirty="0">
              <a:solidFill>
                <a:srgbClr val="3C4182"/>
              </a:solidFill>
              <a:latin typeface="Tahoma"/>
              <a:ea typeface="Tahoma"/>
              <a:cs typeface="Tahoma"/>
            </a:endParaRPr>
          </a:p>
          <a:p>
            <a:pPr marL="571500" indent="-571500">
              <a:spcAft>
                <a:spcPts val="800"/>
              </a:spcAft>
              <a:buFont typeface="Arial"/>
              <a:buChar char="•"/>
            </a:pPr>
            <a:r>
              <a:rPr lang="en-US" sz="2800" dirty="0">
                <a:solidFill>
                  <a:srgbClr val="3C4182"/>
                </a:solidFill>
                <a:latin typeface="Tahoma"/>
                <a:ea typeface="Tahoma"/>
                <a:cs typeface="Tahoma"/>
              </a:rPr>
              <a:t>Cutting Edge Speech Trainer</a:t>
            </a:r>
          </a:p>
          <a:p>
            <a:pPr marL="571500" indent="-571500">
              <a:spcAft>
                <a:spcPts val="800"/>
              </a:spcAft>
              <a:buFont typeface="Arial"/>
              <a:buChar char="•"/>
            </a:pPr>
            <a:r>
              <a:rPr lang="en-US" sz="2800" dirty="0">
                <a:solidFill>
                  <a:srgbClr val="3C4182"/>
                </a:solidFill>
                <a:latin typeface="Tahoma"/>
                <a:ea typeface="Tahoma"/>
                <a:cs typeface="Tahoma"/>
              </a:rPr>
              <a:t>Reports for State and Federal Compliance</a:t>
            </a:r>
          </a:p>
        </p:txBody>
      </p:sp>
      <p:pic>
        <p:nvPicPr>
          <p:cNvPr id="4" name="Graphic 4" descr="Person with idea with solid fill">
            <a:extLst>
              <a:ext uri="{FF2B5EF4-FFF2-40B4-BE49-F238E27FC236}">
                <a16:creationId xmlns:a16="http://schemas.microsoft.com/office/drawing/2014/main" id="{E203F053-6690-4F58-AA0F-BC5B3FB11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483008" y="3840126"/>
            <a:ext cx="3138378" cy="31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59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8A37C5D7-62DD-441B-B545-ACC509AEC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229" y="1583985"/>
            <a:ext cx="2377079" cy="1046624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9C0124-3E3F-433A-B032-5D33E6AB2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224" y="2731765"/>
            <a:ext cx="2793955" cy="2864912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3DB42E8-FF1D-474F-B5CF-1B2466393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850" y="3768323"/>
            <a:ext cx="1777902" cy="2522072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19186657-13A7-4783-9214-F558794EA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757" y="3757549"/>
            <a:ext cx="2419873" cy="2030703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65EAFEA0-C8AD-43CE-89CC-144BF2859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862" y="2803195"/>
            <a:ext cx="2675540" cy="1094539"/>
          </a:xfrm>
          <a:prstGeom prst="rect">
            <a:avLst/>
          </a:prstGeom>
        </p:spPr>
      </p:pic>
      <p:pic>
        <p:nvPicPr>
          <p:cNvPr id="23" name="Picture 2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6FD11F8-C9AF-4D99-B01D-C07E99BB84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4467" y="863837"/>
            <a:ext cx="2253086" cy="1831729"/>
          </a:xfrm>
          <a:prstGeom prst="rect">
            <a:avLst/>
          </a:prstGeom>
        </p:spPr>
      </p:pic>
      <p:pic>
        <p:nvPicPr>
          <p:cNvPr id="25" name="Picture 2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043DD2E-4C16-4F41-9C2A-8BB865A34E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8779" y="1594032"/>
            <a:ext cx="2738817" cy="23057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C49326-0E0A-4FE0-9D62-927C1E4E9B61}"/>
              </a:ext>
            </a:extLst>
          </p:cNvPr>
          <p:cNvSpPr txBox="1"/>
          <p:nvPr/>
        </p:nvSpPr>
        <p:spPr>
          <a:xfrm>
            <a:off x="933692" y="817943"/>
            <a:ext cx="60419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A52D1E"/>
                </a:solidFill>
                <a:latin typeface="Tahoma"/>
                <a:ea typeface="Tahoma"/>
                <a:cs typeface="Tahoma"/>
              </a:rPr>
              <a:t>Innovation </a:t>
            </a:r>
            <a:r>
              <a:rPr lang="en-US" sz="3600" b="1">
                <a:solidFill>
                  <a:srgbClr val="CD7D19"/>
                </a:solidFill>
                <a:latin typeface="Tahoma"/>
                <a:ea typeface="Tahoma"/>
                <a:cs typeface="Tahoma"/>
              </a:rPr>
              <a:t>made easy!</a:t>
            </a:r>
          </a:p>
        </p:txBody>
      </p:sp>
    </p:spTree>
    <p:extLst>
      <p:ext uri="{BB962C8B-B14F-4D97-AF65-F5344CB8AC3E}">
        <p14:creationId xmlns:p14="http://schemas.microsoft.com/office/powerpoint/2010/main" val="2188400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403</Words>
  <Application>Microsoft Office PowerPoint</Application>
  <PresentationFormat>Widescreen</PresentationFormat>
  <Paragraphs>96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Dubai Medium</vt:lpstr>
      <vt:lpstr>Tahoma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Little, Adam</cp:lastModifiedBy>
  <cp:revision>76</cp:revision>
  <dcterms:created xsi:type="dcterms:W3CDTF">2021-10-04T19:41:18Z</dcterms:created>
  <dcterms:modified xsi:type="dcterms:W3CDTF">2021-10-06T14:13:32Z</dcterms:modified>
</cp:coreProperties>
</file>